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294" r:id="rId3"/>
    <p:sldId id="333" r:id="rId4"/>
    <p:sldId id="355" r:id="rId5"/>
    <p:sldId id="317" r:id="rId6"/>
    <p:sldId id="318" r:id="rId7"/>
    <p:sldId id="344" r:id="rId8"/>
    <p:sldId id="323" r:id="rId9"/>
    <p:sldId id="346" r:id="rId10"/>
    <p:sldId id="326" r:id="rId11"/>
    <p:sldId id="358" r:id="rId12"/>
    <p:sldId id="324" r:id="rId13"/>
    <p:sldId id="356" r:id="rId14"/>
    <p:sldId id="334" r:id="rId15"/>
    <p:sldId id="335" r:id="rId16"/>
    <p:sldId id="337" r:id="rId17"/>
    <p:sldId id="360" r:id="rId18"/>
    <p:sldId id="338" r:id="rId19"/>
    <p:sldId id="340" r:id="rId20"/>
    <p:sldId id="341" r:id="rId21"/>
    <p:sldId id="342" r:id="rId22"/>
    <p:sldId id="357" r:id="rId23"/>
    <p:sldId id="359" r:id="rId24"/>
    <p:sldId id="343" r:id="rId25"/>
    <p:sldId id="347" r:id="rId26"/>
    <p:sldId id="348" r:id="rId27"/>
    <p:sldId id="349" r:id="rId28"/>
    <p:sldId id="350" r:id="rId29"/>
    <p:sldId id="352" r:id="rId30"/>
    <p:sldId id="353" r:id="rId31"/>
    <p:sldId id="354" r:id="rId32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000000"/>
    <a:srgbClr val="FFFFFF"/>
    <a:srgbClr val="34B233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81149" autoAdjust="0"/>
  </p:normalViewPr>
  <p:slideViewPr>
    <p:cSldViewPr snapToGrid="0" showGuides="1">
      <p:cViewPr varScale="1">
        <p:scale>
          <a:sx n="81" d="100"/>
          <a:sy n="81" d="100"/>
        </p:scale>
        <p:origin x="644" y="6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12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DF25-D54D-4FBB-8961-C2273B1A8410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AF97-0B70-4234-BBC6-9E0139C88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5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8E5E-1D4B-4CB6-A7C8-C75226355914}" type="datetimeFigureOut">
              <a:rPr lang="en-GB" smtClean="0"/>
              <a:t>23/07/2017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4EDFB-66E1-45F1-8ED1-C364A50BA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0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EDFB-66E1-45F1-8ED1-C364A50BAE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1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EDFB-66E1-45F1-8ED1-C364A50BAE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6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77F0D-0565-4FEE-82C3-649EBDA83493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4587C-3189-45AF-96D0-BF33A80724E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3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4EDFB-66E1-45F1-8ED1-C364A50BAEB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2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C7F9-341A-4A51-A384-38A792A7436B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2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EC798-22FC-4729-8C3E-910A7E1B32F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0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840125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625600"/>
            <a:ext cx="8521188" cy="429924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0" y="1390651"/>
            <a:ext cx="8521188" cy="45421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809625" indent="-266700">
              <a:lnSpc>
                <a:spcPct val="100000"/>
              </a:lnSpc>
              <a:defRPr sz="2000"/>
            </a:lvl2pPr>
            <a:lvl3pPr marL="1257300" indent="-266700">
              <a:lnSpc>
                <a:spcPct val="100000"/>
              </a:lnSpc>
              <a:defRPr sz="1800"/>
            </a:lvl3pPr>
            <a:lvl4pPr marL="1790700" indent="-266700">
              <a:lnSpc>
                <a:spcPct val="100000"/>
              </a:lnSpc>
              <a:tabLst>
                <a:tab pos="1704975" algn="l"/>
              </a:tabLst>
              <a:defRPr sz="1600"/>
            </a:lvl4pPr>
            <a:lvl5pPr marL="2238375" indent="-266700"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3E760-DEB3-44A0-B2EF-682754C73D57}" type="datetimeFigureOut">
              <a:rPr lang="en-AU" smtClean="0"/>
              <a:pPr/>
              <a:t>23/07/2017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94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29184" y="2377440"/>
            <a:ext cx="8449056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29184" y="3846576"/>
            <a:ext cx="8449056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29184" y="2450592"/>
            <a:ext cx="8449056" cy="1316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9184" y="2587752"/>
            <a:ext cx="8442796" cy="904133"/>
          </a:xfrm>
          <a:ln>
            <a:noFill/>
          </a:ln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97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 here -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utu_slower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1979712" y="330548"/>
            <a:ext cx="4830546" cy="2378372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72047" y="2718048"/>
            <a:ext cx="7200353" cy="1143000"/>
          </a:xfrm>
          <a:prstGeom prst="rect">
            <a:avLst/>
          </a:prstGeom>
        </p:spPr>
        <p:txBody>
          <a:bodyPr/>
          <a:lstStyle>
            <a:lvl1pPr>
              <a:defRPr sz="2800" b="0" i="0" cap="all"/>
            </a:lvl1pPr>
          </a:lstStyle>
          <a:p>
            <a:r>
              <a:rPr lang="fi-FI" dirty="0"/>
              <a:t>TITLE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47" y="3861048"/>
            <a:ext cx="7200353" cy="364034"/>
          </a:xfrm>
          <a:prstGeom prst="rect">
            <a:avLst/>
          </a:prstGeom>
        </p:spPr>
        <p:txBody>
          <a:bodyPr vert="horz"/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lvl="0"/>
            <a:r>
              <a:rPr lang="fi-FI" dirty="0" err="1"/>
              <a:t>Subtitle</a:t>
            </a:r>
            <a:endParaRPr lang="fi-FI" dirty="0"/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47" y="4691755"/>
            <a:ext cx="7200353" cy="364034"/>
          </a:xfrm>
          <a:prstGeom prst="rect">
            <a:avLst/>
          </a:prstGeom>
        </p:spPr>
        <p:txBody>
          <a:bodyPr vert="horz"/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fi-FI" dirty="0" err="1"/>
              <a:t>Seminar</a:t>
            </a:r>
            <a:r>
              <a:rPr lang="fi-FI" dirty="0"/>
              <a:t>, </a:t>
            </a:r>
            <a:r>
              <a:rPr lang="fi-FI" dirty="0" err="1"/>
              <a:t>place</a:t>
            </a:r>
            <a:r>
              <a:rPr lang="fi-FI" dirty="0"/>
              <a:t>, </a:t>
            </a:r>
            <a:r>
              <a:rPr lang="fi-FI" dirty="0" err="1"/>
              <a:t>time</a:t>
            </a:r>
            <a:endParaRPr lang="fi-FI" dirty="0"/>
          </a:p>
        </p:txBody>
      </p:sp>
      <p:sp>
        <p:nvSpPr>
          <p:cNvPr id="12" name="Tekstin paikkamerkki 9"/>
          <p:cNvSpPr>
            <a:spLocks noGrp="1"/>
          </p:cNvSpPr>
          <p:nvPr>
            <p:ph type="body" sz="quarter" idx="12" hasCustomPrompt="1"/>
          </p:nvPr>
        </p:nvSpPr>
        <p:spPr>
          <a:xfrm>
            <a:off x="972047" y="5326086"/>
            <a:ext cx="7200353" cy="911225"/>
          </a:xfrm>
          <a:prstGeom prst="rect">
            <a:avLst/>
          </a:prstGeom>
        </p:spPr>
        <p:txBody>
          <a:bodyPr vert="horz"/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fi-FI" dirty="0" err="1"/>
              <a:t>Name</a:t>
            </a:r>
            <a:endParaRPr lang="fi-FI" dirty="0"/>
          </a:p>
          <a:p>
            <a:pPr lvl="0"/>
            <a:r>
              <a:rPr lang="fi-FI" dirty="0" err="1"/>
              <a:t>Titel</a:t>
            </a:r>
            <a:endParaRPr lang="fi-FI" dirty="0"/>
          </a:p>
          <a:p>
            <a:pPr lvl="0"/>
            <a:r>
              <a:rPr lang="fi-FI" dirty="0"/>
              <a:t>Project, </a:t>
            </a:r>
            <a:r>
              <a:rPr lang="fi-FI" dirty="0" err="1"/>
              <a:t>organisation</a:t>
            </a:r>
            <a:r>
              <a:rPr lang="fi-FI" dirty="0"/>
              <a:t>, </a:t>
            </a:r>
            <a:r>
              <a:rPr lang="fi-FI" dirty="0" err="1"/>
              <a:t>contacts</a:t>
            </a:r>
            <a:r>
              <a:rPr lang="fi-FI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3008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840125"/>
          </a:xfrm>
        </p:spPr>
        <p:txBody>
          <a:bodyPr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GB" sz="3000" b="1" kern="1200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buClr>
                <a:schemeClr val="bg2"/>
              </a:buClr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578600" y="6337299"/>
            <a:ext cx="220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AU" sz="1400" dirty="0">
                <a:latin typeface="Verdana" pitchFamily="34" charset="0"/>
              </a:rPr>
              <a:t>mattijs.smits@wur.nl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5" r:id="rId22"/>
    <p:sldLayoutId id="2147483676" r:id="rId23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hyperlink" Target="mailto:hansje.eppink@wur.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mid.noroozi@wur.nl" TargetMode="External"/><Relationship Id="rId5" Type="http://schemas.openxmlformats.org/officeDocument/2006/relationships/hyperlink" Target="mailto:Mattijs.smits@wur.nl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Ay8v39Z7VAhVII5QKHXQFDGwQjRwIBw&amp;url=http%3A%2F%2Fwww.phnompenhpost.com%2Fbusiness%2Fcity-poised-shopping-mall-boom&amp;psig=AFQjCNGyDTsv6vS_FX2HYhL6D8YwPA7iqw&amp;ust=150088266697126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nl/url?sa=i&amp;rct=j&amp;q=&amp;esrc=s&amp;source=images&amp;cd=&amp;cad=rja&amp;uact=8&amp;ved=0ahUKEwiit9Hs1_DQAhXFrI8KHTgnBq0QjRwIBw&amp;url=http://www.simplypsychology.org/learning-kolb.html&amp;psig=AFQjCNFFRza6dD1VfCh7nWidRH5wKPcMVA&amp;ust=1481701782397224" TargetMode="Externa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96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742" y="3307559"/>
            <a:ext cx="2647950" cy="264795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1353086"/>
          </a:xfrm>
        </p:spPr>
        <p:txBody>
          <a:bodyPr/>
          <a:lstStyle/>
          <a:p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DEEM – Curriculum development and didactical skills workshop (intro)</a:t>
            </a:r>
            <a:endParaRPr lang="nl-NL" sz="3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98953" y="1765889"/>
            <a:ext cx="5813260" cy="371475"/>
          </a:xfrm>
        </p:spPr>
        <p:txBody>
          <a:bodyPr/>
          <a:lstStyle/>
          <a:p>
            <a:r>
              <a:rPr lang="en-GB" sz="1800" dirty="0"/>
              <a:t>Wageningen DEEM team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 dirty="0"/>
              <a:t>Mattijs Smits, </a:t>
            </a:r>
            <a:r>
              <a:rPr lang="en-GB" sz="1400" dirty="0">
                <a:hlinkClick r:id="rId5"/>
              </a:rPr>
              <a:t>mattijs.smits@wur.nl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/>
              <a:t>Omid Noroozi, </a:t>
            </a:r>
            <a:r>
              <a:rPr lang="en-GB" sz="1400" dirty="0">
                <a:hlinkClick r:id="rId6"/>
              </a:rPr>
              <a:t>omid.noroozi@wur.nl</a:t>
            </a:r>
            <a:br>
              <a:rPr lang="en-GB" sz="1400" dirty="0"/>
            </a:br>
            <a:r>
              <a:rPr lang="en-GB" sz="1400" dirty="0"/>
              <a:t>Hansje Eppink, </a:t>
            </a:r>
            <a:r>
              <a:rPr lang="en-GB" sz="1400" dirty="0" err="1">
                <a:hlinkClick r:id="rId7"/>
              </a:rPr>
              <a:t>hansje.eppink@wur.n</a:t>
            </a:r>
            <a:r>
              <a:rPr lang="en-GB" sz="1400" dirty="0"/>
              <a:t> </a:t>
            </a:r>
          </a:p>
        </p:txBody>
      </p:sp>
      <p:pic>
        <p:nvPicPr>
          <p:cNvPr id="15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1"/>
          <a:stretch/>
        </p:blipFill>
        <p:spPr>
          <a:xfrm>
            <a:off x="476508" y="3307559"/>
            <a:ext cx="2647950" cy="2647950"/>
          </a:xfrm>
        </p:spPr>
      </p:pic>
      <p:pic>
        <p:nvPicPr>
          <p:cNvPr id="17" name="Picture Placeholder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1"/>
          <a:stretch/>
        </p:blipFill>
        <p:spPr bwMode="auto">
          <a:xfrm>
            <a:off x="311832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8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379483"/>
            <a:ext cx="8521188" cy="474542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dirty="0"/>
              <a:t>To understand </a:t>
            </a:r>
            <a:r>
              <a:rPr lang="en-GB" b="1" dirty="0"/>
              <a:t>basic theory on curriculum development </a:t>
            </a:r>
            <a:r>
              <a:rPr lang="en-GB" dirty="0"/>
              <a:t>practices;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formulate sound </a:t>
            </a:r>
            <a:r>
              <a:rPr lang="en-GB" b="1" dirty="0"/>
              <a:t>learning outcomes </a:t>
            </a:r>
            <a:r>
              <a:rPr lang="en-GB" dirty="0"/>
              <a:t>for your course or curriculum based on the taxonomy of Bloom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explain a number of </a:t>
            </a:r>
            <a:r>
              <a:rPr lang="en-GB" b="1" dirty="0"/>
              <a:t>interactive and innovative teaching methods </a:t>
            </a:r>
            <a:r>
              <a:rPr lang="en-GB" dirty="0"/>
              <a:t>that allow for learning across various learning domains (knowledge, skills, attitude and interdisciplinary learning);</a:t>
            </a:r>
            <a:endParaRPr lang="en-US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1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10F8-72C9-4F23-AE87-3E44A2EA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/>
              <a:t>Learning outcomes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EDAFF-788D-41E1-A324-52E9C15B3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680780"/>
            <a:ext cx="8521188" cy="4299249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GB" dirty="0"/>
              <a:t>To design a coherent </a:t>
            </a:r>
            <a:r>
              <a:rPr lang="en-GB" b="1" dirty="0"/>
              <a:t>assessment strategy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GB" dirty="0"/>
              <a:t>To reflect on own </a:t>
            </a:r>
            <a:r>
              <a:rPr lang="en-GB" b="1" dirty="0"/>
              <a:t>teaching competences </a:t>
            </a:r>
            <a:r>
              <a:rPr lang="en-GB" dirty="0"/>
              <a:t>and to develop an </a:t>
            </a:r>
            <a:r>
              <a:rPr lang="en-GB" b="1" dirty="0"/>
              <a:t>action plan </a:t>
            </a:r>
            <a:r>
              <a:rPr lang="en-GB" dirty="0"/>
              <a:t>accordingly.</a:t>
            </a:r>
            <a:endParaRPr lang="en-US" dirty="0"/>
          </a:p>
          <a:p>
            <a:pPr marL="457200" lvl="0" indent="-457200">
              <a:buFont typeface="+mj-lt"/>
              <a:buAutoNum type="arabicPeriod" startAt="4"/>
            </a:pPr>
            <a:r>
              <a:rPr lang="en-GB" dirty="0"/>
              <a:t>To integrate the aforementioned aspects into (interdisciplinary) programmes and curricula related to </a:t>
            </a:r>
            <a:r>
              <a:rPr lang="en-GB" b="1" dirty="0"/>
              <a:t>sustainable energy development</a:t>
            </a:r>
            <a:r>
              <a:rPr lang="en-GB" dirty="0"/>
              <a:t> (and other interdisciplinary fields)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4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Programme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9364" y="2057400"/>
            <a:ext cx="8521188" cy="3867450"/>
          </a:xfrm>
        </p:spPr>
        <p:txBody>
          <a:bodyPr>
            <a:normAutofit/>
          </a:bodyPr>
          <a:lstStyle/>
          <a:p>
            <a:pPr lvl="0"/>
            <a:r>
              <a:rPr lang="en-GB" sz="2400" b="1" dirty="0"/>
              <a:t>Day 1: </a:t>
            </a:r>
            <a:r>
              <a:rPr lang="en-GB" sz="2400" dirty="0"/>
              <a:t>expectations, curriculum approaches, and learning outcomes </a:t>
            </a:r>
          </a:p>
          <a:p>
            <a:pPr lvl="0"/>
            <a:r>
              <a:rPr lang="en-GB" sz="2400" b="1" dirty="0"/>
              <a:t>Day 2: </a:t>
            </a:r>
            <a:r>
              <a:rPr lang="en-GB" sz="2400" dirty="0"/>
              <a:t>interactive and innovative teaching methods and assessment </a:t>
            </a:r>
          </a:p>
          <a:p>
            <a:r>
              <a:rPr lang="en-GB" sz="2400" b="1" dirty="0"/>
              <a:t>Day 3: </a:t>
            </a:r>
            <a:r>
              <a:rPr lang="en-GB" sz="2400" dirty="0"/>
              <a:t>learning styles and development of individual action plans</a:t>
            </a:r>
            <a:endParaRPr lang="nl-N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4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40FF-6EE8-446E-A6B7-2EA3327F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day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2EF1-2F16-41F9-88CD-70974CDE0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exercise: Getting to know each other</a:t>
            </a:r>
          </a:p>
          <a:p>
            <a:r>
              <a:rPr lang="en-US" dirty="0"/>
              <a:t>Group exercise:</a:t>
            </a:r>
          </a:p>
          <a:p>
            <a:pPr lvl="1"/>
            <a:r>
              <a:rPr lang="en-US" dirty="0"/>
              <a:t>Teacher-</a:t>
            </a:r>
            <a:r>
              <a:rPr lang="en-US" dirty="0" err="1"/>
              <a:t>centred</a:t>
            </a:r>
            <a:r>
              <a:rPr lang="en-US" dirty="0"/>
              <a:t> versus student-</a:t>
            </a:r>
            <a:r>
              <a:rPr lang="en-US" dirty="0" err="1"/>
              <a:t>centred</a:t>
            </a:r>
            <a:r>
              <a:rPr lang="en-US" dirty="0"/>
              <a:t> learning</a:t>
            </a:r>
          </a:p>
          <a:p>
            <a:pPr lvl="1"/>
            <a:r>
              <a:rPr lang="en-US" dirty="0"/>
              <a:t>Control over curriculum and courses</a:t>
            </a:r>
          </a:p>
          <a:p>
            <a:pPr marL="0" indent="0">
              <a:buNone/>
            </a:pPr>
            <a:r>
              <a:rPr lang="en-US" b="1" i="1" dirty="0"/>
              <a:t>Lunch break</a:t>
            </a:r>
          </a:p>
          <a:p>
            <a:r>
              <a:rPr lang="en-US" dirty="0"/>
              <a:t>Presentation: example of alignment (course)</a:t>
            </a:r>
          </a:p>
          <a:p>
            <a:r>
              <a:rPr lang="en-US" dirty="0"/>
              <a:t>Presentation: Learning outcomes</a:t>
            </a:r>
          </a:p>
          <a:p>
            <a:r>
              <a:rPr lang="en-US" dirty="0"/>
              <a:t>Small group exercise: learning outcomes</a:t>
            </a:r>
          </a:p>
          <a:p>
            <a:r>
              <a:rPr lang="en-US" dirty="0"/>
              <a:t>Learning journal</a:t>
            </a:r>
          </a:p>
        </p:txBody>
      </p:sp>
    </p:spTree>
    <p:extLst>
      <p:ext uri="{BB962C8B-B14F-4D97-AF65-F5344CB8AC3E}">
        <p14:creationId xmlns:p14="http://schemas.microsoft.com/office/powerpoint/2010/main" val="36893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587752"/>
            <a:ext cx="8442796" cy="796973"/>
          </a:xfrm>
        </p:spPr>
        <p:txBody>
          <a:bodyPr/>
          <a:lstStyle/>
          <a:p>
            <a:r>
              <a:rPr lang="en-GB" sz="3200" dirty="0"/>
              <a:t>Energy as wicked problem</a:t>
            </a:r>
          </a:p>
        </p:txBody>
      </p:sp>
    </p:spTree>
    <p:extLst>
      <p:ext uri="{BB962C8B-B14F-4D97-AF65-F5344CB8AC3E}">
        <p14:creationId xmlns:p14="http://schemas.microsoft.com/office/powerpoint/2010/main" val="414728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Energy as a wicked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643A5-2930-4BD6-AA55-6003557D9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3507828"/>
            <a:ext cx="8521188" cy="516022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= ‘A </a:t>
            </a:r>
            <a:r>
              <a:rPr lang="en-US" sz="2400" b="1" dirty="0"/>
              <a:t>problem that is difficult or impossible to solve </a:t>
            </a:r>
            <a:r>
              <a:rPr lang="en-US" sz="2400" dirty="0"/>
              <a:t>because of incomplete, contradictory, and changing requirements that are often difficult to recognize’</a:t>
            </a:r>
          </a:p>
        </p:txBody>
      </p:sp>
      <p:pic>
        <p:nvPicPr>
          <p:cNvPr id="4098" name="Picture 2" descr="Image result for wicked probl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6" b="60706"/>
          <a:stretch/>
        </p:blipFill>
        <p:spPr bwMode="auto">
          <a:xfrm>
            <a:off x="413250" y="1702676"/>
            <a:ext cx="8513238" cy="12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7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/>
              <a:t>Rapid energy demand growth in Southeast Asia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9" y="1423573"/>
            <a:ext cx="8989386" cy="4681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5556248" y="1727200"/>
            <a:ext cx="1816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b="1" dirty="0">
                <a:solidFill>
                  <a:srgbClr val="663300"/>
                </a:solidFill>
                <a:latin typeface="Verdana" pitchFamily="34" charset="0"/>
              </a:rPr>
              <a:t>Fossil fuels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6275" y="4262361"/>
            <a:ext cx="2023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b="1" dirty="0">
                <a:solidFill>
                  <a:srgbClr val="3F9C35"/>
                </a:solidFill>
                <a:latin typeface="Verdana" pitchFamily="34" charset="0"/>
              </a:rPr>
              <a:t>Renewables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6298" y="6344050"/>
            <a:ext cx="2832101" cy="3231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Source: IEA (2013)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2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5ACC-C78B-4C54-8AA8-6313C830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/>
              <a:t>(Geo-)political issue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AE682-C5C0-4C56-81CF-A866D5696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F76332-E44A-44C8-9886-85F45DB4F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2" t="8125" r="51805" b="13750"/>
          <a:stretch/>
        </p:blipFill>
        <p:spPr>
          <a:xfrm rot="5400000">
            <a:off x="2429282" y="-971499"/>
            <a:ext cx="4402523" cy="88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Fossil fuel vs. renewable energy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60" y="1185862"/>
            <a:ext cx="471643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result for gas thai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0" y="3856906"/>
            <a:ext cx="3644149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enewable energy mekong">
            <a:extLst>
              <a:ext uri="{FF2B5EF4-FFF2-40B4-BE49-F238E27FC236}">
                <a16:creationId xmlns:a16="http://schemas.microsoft.com/office/drawing/2014/main" id="{4D71E74D-047F-4375-9DB5-99F91A16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98" y="1402348"/>
            <a:ext cx="3490034" cy="23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Mattijs\Pictures\2013\08 - 1516 - Fieldwork in Quang Nam\DSC05476.JPG">
            <a:extLst>
              <a:ext uri="{FF2B5EF4-FFF2-40B4-BE49-F238E27FC236}">
                <a16:creationId xmlns:a16="http://schemas.microsoft.com/office/drawing/2014/main" id="{E4685671-F7F7-4848-8B76-EEB25BC79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72" b="4317"/>
          <a:stretch/>
        </p:blipFill>
        <p:spPr bwMode="auto">
          <a:xfrm>
            <a:off x="4090306" y="3816481"/>
            <a:ext cx="4727122" cy="23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2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Energy poverty and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6893" r="6486"/>
          <a:stretch>
            <a:fillRect/>
          </a:stretch>
        </p:blipFill>
        <p:spPr bwMode="auto">
          <a:xfrm>
            <a:off x="204196" y="1117600"/>
            <a:ext cx="4643701" cy="34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shopping centre phnom penh">
            <a:hlinkClick r:id="rId3"/>
            <a:extLst>
              <a:ext uri="{FF2B5EF4-FFF2-40B4-BE49-F238E27FC236}">
                <a16:creationId xmlns:a16="http://schemas.microsoft.com/office/drawing/2014/main" id="{8D8FEBDA-3234-416A-BA76-F262A60E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84" y="3562025"/>
            <a:ext cx="4633154" cy="30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Contents morning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4" y="1390651"/>
            <a:ext cx="8521188" cy="454215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Introducing ourselves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The DEEM project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Learning outcomes and programme of this workshop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Getting to know each other and expectations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Energy as a wicked problem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Implications for higher education (big picture)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262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Contested models of energy development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69360"/>
            <a:ext cx="4204275" cy="280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msmi9421.WF7XD22S\Desktop\Green shirts Bo Nok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/>
          <a:stretch/>
        </p:blipFill>
        <p:spPr bwMode="auto">
          <a:xfrm>
            <a:off x="4705811" y="1169360"/>
            <a:ext cx="3916208" cy="280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0"/>
          <a:stretch/>
        </p:blipFill>
        <p:spPr>
          <a:xfrm>
            <a:off x="2931665" y="4069844"/>
            <a:ext cx="4132250" cy="2585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136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Climate change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2" name="Picture 4" descr="Image result for global climate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0" y="1173543"/>
            <a:ext cx="5514116" cy="37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E7EC18A7-67DD-468B-8360-333E95127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28" y="2091494"/>
            <a:ext cx="6402934" cy="43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Features of wicked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mage result for wicked probl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16635" r="3142" b="2746"/>
          <a:stretch/>
        </p:blipFill>
        <p:spPr bwMode="auto">
          <a:xfrm>
            <a:off x="421200" y="1283522"/>
            <a:ext cx="8329894" cy="50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7CD1-9D03-4296-88D8-C831E55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Other examples</a:t>
            </a:r>
          </a:p>
        </p:txBody>
      </p:sp>
      <p:pic>
        <p:nvPicPr>
          <p:cNvPr id="5" name="Content Placeholder 4" descr="A hand holding an object in his hand&#10;&#10;Description generated with very high confidence">
            <a:extLst>
              <a:ext uri="{FF2B5EF4-FFF2-40B4-BE49-F238E27FC236}">
                <a16:creationId xmlns:a16="http://schemas.microsoft.com/office/drawing/2014/main" id="{3B6D3506-F358-43D5-8326-E4AB6631A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" y="1466589"/>
            <a:ext cx="3695276" cy="2080652"/>
          </a:xfrm>
        </p:spPr>
      </p:pic>
      <p:pic>
        <p:nvPicPr>
          <p:cNvPr id="7" name="Picture 6" descr="A view of a city street filled with lots of traffic&#10;&#10;Description generated with high confidence">
            <a:extLst>
              <a:ext uri="{FF2B5EF4-FFF2-40B4-BE49-F238E27FC236}">
                <a16:creationId xmlns:a16="http://schemas.microsoft.com/office/drawing/2014/main" id="{AF58EF56-4082-4BA3-B598-B7EA7189B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40" y="3066393"/>
            <a:ext cx="3892112" cy="3113690"/>
          </a:xfrm>
          <a:prstGeom prst="rect">
            <a:avLst/>
          </a:prstGeom>
        </p:spPr>
      </p:pic>
      <p:pic>
        <p:nvPicPr>
          <p:cNvPr id="9" name="Picture 8" descr="A group of people sitting at a table&#10;&#10;Description generated with high confidence">
            <a:extLst>
              <a:ext uri="{FF2B5EF4-FFF2-40B4-BE49-F238E27FC236}">
                <a16:creationId xmlns:a16="http://schemas.microsoft.com/office/drawing/2014/main" id="{D8BE7B68-D304-473D-9EA6-265679DCE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775348"/>
            <a:ext cx="3809481" cy="24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/>
              <a:t>How to deal with wicked problems?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Image result for wicked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9" y="1224641"/>
            <a:ext cx="8477930" cy="48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0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2587752"/>
            <a:ext cx="8442796" cy="1353086"/>
          </a:xfrm>
        </p:spPr>
        <p:txBody>
          <a:bodyPr/>
          <a:lstStyle/>
          <a:p>
            <a:r>
              <a:rPr lang="en-GB" sz="3200" dirty="0"/>
              <a:t>Implications of wicked problems </a:t>
            </a:r>
            <a:br>
              <a:rPr lang="en-GB" sz="3200" dirty="0"/>
            </a:br>
            <a:r>
              <a:rPr lang="en-GB" sz="3200" dirty="0"/>
              <a:t>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1875735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What can higher education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 a safe environment for learning</a:t>
            </a:r>
          </a:p>
          <a:p>
            <a:r>
              <a:rPr lang="en-GB" dirty="0"/>
              <a:t>Make connections between people, issues, disciplines, universities and countries</a:t>
            </a:r>
          </a:p>
          <a:p>
            <a:r>
              <a:rPr lang="en-GB" dirty="0"/>
              <a:t>Encourage innovative and critical thinking</a:t>
            </a:r>
          </a:p>
          <a:p>
            <a:r>
              <a:rPr lang="en-GB" dirty="0"/>
              <a:t>Train new generations to deal with (new) wicked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3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Supporting various learning styles</a:t>
            </a:r>
          </a:p>
          <a:p>
            <a:r>
              <a:rPr lang="en-GB" dirty="0"/>
              <a:t>Facilitating interdisciplinary education</a:t>
            </a:r>
          </a:p>
          <a:p>
            <a:r>
              <a:rPr lang="en-GB" dirty="0"/>
              <a:t>Using new tools for learning and assessment</a:t>
            </a:r>
          </a:p>
          <a:p>
            <a:r>
              <a:rPr lang="en-GB" dirty="0"/>
              <a:t>Didactical staff training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4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Supporting various learning styles</a:t>
            </a:r>
          </a:p>
        </p:txBody>
      </p:sp>
      <p:pic>
        <p:nvPicPr>
          <p:cNvPr id="1028" name="Picture 4" descr="Image result for kolb learning sty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45" y="1306536"/>
            <a:ext cx="6244024" cy="478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8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27" y="230188"/>
            <a:ext cx="8732171" cy="786329"/>
          </a:xfrm>
        </p:spPr>
        <p:txBody>
          <a:bodyPr/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Facilitating interdisciplinary education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88" y="1405454"/>
            <a:ext cx="6586664" cy="4445998"/>
          </a:xfrm>
        </p:spPr>
      </p:pic>
    </p:spTree>
    <p:extLst>
      <p:ext uri="{BB962C8B-B14F-4D97-AF65-F5344CB8AC3E}">
        <p14:creationId xmlns:p14="http://schemas.microsoft.com/office/powerpoint/2010/main" val="212872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/>
              <a:t>Introduction: Who is who?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300" y="1757363"/>
            <a:ext cx="5827200" cy="947737"/>
          </a:xfrm>
        </p:spPr>
        <p:txBody>
          <a:bodyPr/>
          <a:lstStyle/>
          <a:p>
            <a:r>
              <a:rPr lang="en-GB" dirty="0"/>
              <a:t>Environmental policy (ENP)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20" y="1574800"/>
            <a:ext cx="1407759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551500" y="3509963"/>
            <a:ext cx="64368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172"/>
              </a:buClr>
            </a:pPr>
            <a:r>
              <a:rPr lang="en-GB" dirty="0">
                <a:solidFill>
                  <a:srgbClr val="005172"/>
                </a:solidFill>
              </a:rPr>
              <a:t>Education and Competence Studies (ECS)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57" y="4208532"/>
            <a:ext cx="1407758" cy="13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8957" y="5575079"/>
            <a:ext cx="1407758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FFFFFF"/>
                </a:solidFill>
                <a:latin typeface="Verdana" pitchFamily="34" charset="0"/>
              </a:rPr>
              <a:t>Omid Noroozi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7221" y="2992438"/>
            <a:ext cx="1362874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FFFFFF"/>
                </a:solidFill>
                <a:latin typeface="Verdana" pitchFamily="34" charset="0"/>
              </a:rPr>
              <a:t>Mattijs Smits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26" y="4208532"/>
            <a:ext cx="1362874" cy="13665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26826" y="5575079"/>
            <a:ext cx="1535998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solidFill>
                  <a:srgbClr val="FFFFFF"/>
                </a:solidFill>
                <a:latin typeface="Verdana" pitchFamily="34" charset="0"/>
              </a:rPr>
              <a:t>Hansje Eppink </a:t>
            </a:r>
          </a:p>
        </p:txBody>
      </p:sp>
    </p:spTree>
    <p:extLst>
      <p:ext uri="{BB962C8B-B14F-4D97-AF65-F5344CB8AC3E}">
        <p14:creationId xmlns:p14="http://schemas.microsoft.com/office/powerpoint/2010/main" val="3610432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Using new tools for learning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11" y="2747887"/>
            <a:ext cx="3779327" cy="354122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3" y="1211796"/>
            <a:ext cx="4695465" cy="281727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8" y="4085914"/>
            <a:ext cx="2738437" cy="27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7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Didactical staff training</a:t>
            </a:r>
          </a:p>
        </p:txBody>
      </p:sp>
      <p:pic>
        <p:nvPicPr>
          <p:cNvPr id="9" name="Picture 8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6217FDE9-628C-449E-8142-D41AF42D7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65" y="1734206"/>
            <a:ext cx="4603531" cy="3452648"/>
          </a:xfrm>
          <a:prstGeom prst="rect">
            <a:avLst/>
          </a:prstGeom>
        </p:spPr>
      </p:pic>
      <p:pic>
        <p:nvPicPr>
          <p:cNvPr id="11" name="Picture 10" descr="A group of people sitting at a table in a room&#10;&#10;Description generated with very high confidence">
            <a:extLst>
              <a:ext uri="{FF2B5EF4-FFF2-40B4-BE49-F238E27FC236}">
                <a16:creationId xmlns:a16="http://schemas.microsoft.com/office/drawing/2014/main" id="{FFEBB7A4-8FFF-43C8-AAA4-4A7D5FEEC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4" y="1135118"/>
            <a:ext cx="4303987" cy="3227991"/>
          </a:xfrm>
          <a:prstGeom prst="rect">
            <a:avLst/>
          </a:prstGeom>
        </p:spPr>
      </p:pic>
      <p:pic>
        <p:nvPicPr>
          <p:cNvPr id="13" name="Picture 12" descr="A picture containing person, wall, playing, indoor&#10;&#10;Description generated with very high confidence">
            <a:extLst>
              <a:ext uri="{FF2B5EF4-FFF2-40B4-BE49-F238E27FC236}">
                <a16:creationId xmlns:a16="http://schemas.microsoft.com/office/drawing/2014/main" id="{9682338C-ECCF-49B8-861E-9B6E868A4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4012324"/>
            <a:ext cx="3594537" cy="26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1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9143999" cy="6984999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5" y="6179615"/>
            <a:ext cx="2627995" cy="5421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z="3600" dirty="0"/>
              <a:t>Wageningen University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2281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47" y="2314159"/>
            <a:ext cx="7200353" cy="1808523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i="1" dirty="0"/>
              <a:t>DEVELOPMENT OF ENERGY EDUCATION IN the MEKONG AREA</a:t>
            </a:r>
            <a:br>
              <a:rPr lang="en-GB" i="1" dirty="0"/>
            </a:br>
            <a:r>
              <a:rPr lang="en-GB" i="1" dirty="0"/>
              <a:t>2016 - 2019</a:t>
            </a:r>
            <a:br>
              <a:rPr lang="en-GB" i="1" dirty="0"/>
            </a:br>
            <a:br>
              <a:rPr lang="en-GB" i="1" dirty="0"/>
            </a:br>
            <a:br>
              <a:rPr lang="en-GB" sz="2000" i="1" dirty="0"/>
            </a:br>
            <a:br>
              <a:rPr lang="en-GB" sz="2000" i="1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54569"/>
              </p:ext>
            </p:extLst>
          </p:nvPr>
        </p:nvGraphicFramePr>
        <p:xfrm>
          <a:off x="522206" y="4483100"/>
          <a:ext cx="8064896" cy="220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siakirja" r:id="rId3" imgW="5816600" imgH="2108200" progId="Word.Document.12">
                  <p:embed/>
                </p:oleObj>
              </mc:Choice>
              <mc:Fallback>
                <p:oleObj name="Asiakirja" r:id="rId3" imgW="5816600" imgH="210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206" y="4483100"/>
                        <a:ext cx="8064896" cy="2206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636372"/>
              </p:ext>
            </p:extLst>
          </p:nvPr>
        </p:nvGraphicFramePr>
        <p:xfrm>
          <a:off x="4214290" y="-1224136"/>
          <a:ext cx="482170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siakirja" r:id="rId5" imgW="5727700" imgH="2908300" progId="Word.Document.12">
                  <p:embed/>
                </p:oleObj>
              </mc:Choice>
              <mc:Fallback>
                <p:oleObj name="Asiakirja" r:id="rId5" imgW="5727700" imgH="290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4290" y="-1224136"/>
                        <a:ext cx="4821706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76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1650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DEEM project wider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55834"/>
            <a:ext cx="7683192" cy="444852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To ensure that Higher Education Institutions (NUOL, ITC, RUPP, YU, YTU) are able to respond to capacity and employment needs of the sustainable energy development in Cambodia, Laos and Myanmar</a:t>
            </a:r>
          </a:p>
        </p:txBody>
      </p:sp>
      <p:pic>
        <p:nvPicPr>
          <p:cNvPr id="4" name="Picture 2" descr="Image result for myanmar laos cambodia">
            <a:extLst>
              <a:ext uri="{FF2B5EF4-FFF2-40B4-BE49-F238E27FC236}">
                <a16:creationId xmlns:a16="http://schemas.microsoft.com/office/drawing/2014/main" id="{C0955791-1DDC-44A8-80B4-98AE9C0D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5" y="3438184"/>
            <a:ext cx="4847350" cy="30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0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20" y="2587752"/>
            <a:ext cx="8442796" cy="1353086"/>
          </a:xfrm>
        </p:spPr>
        <p:txBody>
          <a:bodyPr/>
          <a:lstStyle/>
          <a:p>
            <a:r>
              <a:rPr lang="en-GB" sz="3200" dirty="0"/>
              <a:t>Learning goals and programme </a:t>
            </a:r>
            <a:br>
              <a:rPr lang="en-GB" sz="3200" dirty="0"/>
            </a:br>
            <a:r>
              <a:rPr lang="en-GB" sz="3200" dirty="0"/>
              <a:t>of the workshop</a:t>
            </a:r>
          </a:p>
        </p:txBody>
      </p:sp>
    </p:spTree>
    <p:extLst>
      <p:ext uri="{BB962C8B-B14F-4D97-AF65-F5344CB8AC3E}">
        <p14:creationId xmlns:p14="http://schemas.microsoft.com/office/powerpoint/2010/main" val="378971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This workshop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Goal: </a:t>
            </a:r>
            <a:r>
              <a:rPr lang="en-US" dirty="0"/>
              <a:t>to </a:t>
            </a:r>
            <a:r>
              <a:rPr lang="en-US" b="1" dirty="0"/>
              <a:t>empower professional staff </a:t>
            </a:r>
            <a:r>
              <a:rPr lang="en-US" dirty="0"/>
              <a:t>working in the field of education by </a:t>
            </a:r>
            <a:r>
              <a:rPr lang="en-US" b="1" dirty="0"/>
              <a:t>creating a learning platform </a:t>
            </a:r>
            <a:r>
              <a:rPr lang="en-US" dirty="0"/>
              <a:t>aiming at </a:t>
            </a:r>
            <a:r>
              <a:rPr lang="en-US" b="1" dirty="0"/>
              <a:t>innovative teaching practices</a:t>
            </a:r>
            <a:endParaRPr lang="en-US" dirty="0"/>
          </a:p>
          <a:p>
            <a:r>
              <a:rPr lang="en-GB" b="1" dirty="0"/>
              <a:t>3-year </a:t>
            </a:r>
            <a:r>
              <a:rPr lang="en-GB" dirty="0"/>
              <a:t>programme, starting today</a:t>
            </a:r>
          </a:p>
          <a:p>
            <a:r>
              <a:rPr lang="en-GB" dirty="0"/>
              <a:t>Focus on </a:t>
            </a:r>
          </a:p>
          <a:p>
            <a:pPr lvl="1"/>
            <a:r>
              <a:rPr lang="en-GB" dirty="0"/>
              <a:t>Didactical skills </a:t>
            </a:r>
          </a:p>
          <a:p>
            <a:pPr lvl="1"/>
            <a:r>
              <a:rPr lang="en-GB" dirty="0"/>
              <a:t>Curriculum development</a:t>
            </a:r>
          </a:p>
          <a:p>
            <a:r>
              <a:rPr lang="en-GB" dirty="0"/>
              <a:t>Not exclusively related to sustainable energy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0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70CC-B717-425C-99ED-607A24AC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/>
              <a:t>Framework of the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38183-C8EB-4AF2-AB4E-86F5C2A19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fbeeldingsresultaat voor learning methods, assessment objectives">
            <a:extLst>
              <a:ext uri="{FF2B5EF4-FFF2-40B4-BE49-F238E27FC236}">
                <a16:creationId xmlns:a16="http://schemas.microsoft.com/office/drawing/2014/main" id="{BB2DED62-C795-4267-A932-5A53485CE59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b="21826"/>
          <a:stretch/>
        </p:blipFill>
        <p:spPr bwMode="auto">
          <a:xfrm>
            <a:off x="-80509" y="1962806"/>
            <a:ext cx="9224509" cy="301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52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7.5|9.6"/>
</p:tagLst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9279</TotalTime>
  <Words>536</Words>
  <Application>Microsoft Office PowerPoint</Application>
  <PresentationFormat>On-screen Show (4:3)</PresentationFormat>
  <Paragraphs>88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Verdana</vt:lpstr>
      <vt:lpstr>Wingdings</vt:lpstr>
      <vt:lpstr>Wageningen UR</vt:lpstr>
      <vt:lpstr>Asiakirja</vt:lpstr>
      <vt:lpstr>DEEM – Curriculum development and didactical skills workshop (intro)</vt:lpstr>
      <vt:lpstr>Contents morning programme</vt:lpstr>
      <vt:lpstr>Introduction: Who is who?</vt:lpstr>
      <vt:lpstr>Wageningen University</vt:lpstr>
      <vt:lpstr>DEVELOPMENT OF ENERGY EDUCATION IN the MEKONG AREA 2016 - 2019     </vt:lpstr>
      <vt:lpstr>DEEM project wider objective</vt:lpstr>
      <vt:lpstr>Learning goals and programme  of the workshop</vt:lpstr>
      <vt:lpstr>This workshop</vt:lpstr>
      <vt:lpstr>Framework of the workshop</vt:lpstr>
      <vt:lpstr>Learning outcomes</vt:lpstr>
      <vt:lpstr>Learning outcomes (2)</vt:lpstr>
      <vt:lpstr>Programme</vt:lpstr>
      <vt:lpstr>Programme day 1</vt:lpstr>
      <vt:lpstr>Energy as wicked problem</vt:lpstr>
      <vt:lpstr>Energy as a wicked problem</vt:lpstr>
      <vt:lpstr>Rapid energy demand growth in Southeast Asia</vt:lpstr>
      <vt:lpstr>(Geo-)political issue</vt:lpstr>
      <vt:lpstr>Fossil fuel vs. renewable energy</vt:lpstr>
      <vt:lpstr>Energy poverty and development</vt:lpstr>
      <vt:lpstr>Contested models of energy development</vt:lpstr>
      <vt:lpstr>Climate change </vt:lpstr>
      <vt:lpstr>Features of wicked problems</vt:lpstr>
      <vt:lpstr>Other examples</vt:lpstr>
      <vt:lpstr>How to deal with wicked problems?</vt:lpstr>
      <vt:lpstr>Implications of wicked problems  for higher education</vt:lpstr>
      <vt:lpstr>What can higher education do?</vt:lpstr>
      <vt:lpstr>How?</vt:lpstr>
      <vt:lpstr>Supporting various learning styles</vt:lpstr>
      <vt:lpstr>Facilitating interdisciplinary education</vt:lpstr>
      <vt:lpstr>Using new tools for learning</vt:lpstr>
      <vt:lpstr>Didactical staff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Mattijs Smits</cp:lastModifiedBy>
  <cp:revision>617</cp:revision>
  <cp:lastPrinted>2017-07-11T09:39:51Z</cp:lastPrinted>
  <dcterms:created xsi:type="dcterms:W3CDTF">2011-09-29T08:30:03Z</dcterms:created>
  <dcterms:modified xsi:type="dcterms:W3CDTF">2017-07-23T07:56:27Z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