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2" r:id="rId2"/>
    <p:sldId id="277" r:id="rId3"/>
    <p:sldId id="317" r:id="rId4"/>
    <p:sldId id="454" r:id="rId5"/>
    <p:sldId id="413" r:id="rId6"/>
    <p:sldId id="334" r:id="rId7"/>
    <p:sldId id="412" r:id="rId8"/>
    <p:sldId id="342" r:id="rId9"/>
    <p:sldId id="417" r:id="rId10"/>
    <p:sldId id="371" r:id="rId11"/>
    <p:sldId id="453" r:id="rId12"/>
    <p:sldId id="418" r:id="rId13"/>
    <p:sldId id="320" r:id="rId14"/>
    <p:sldId id="271" r:id="rId15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04" autoAdjust="0"/>
  </p:normalViewPr>
  <p:slideViewPr>
    <p:cSldViewPr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6BF30-F426-444A-8314-CC18DE8D77C7}" type="datetimeFigureOut">
              <a:rPr lang="fi-FI" smtClean="0"/>
              <a:t>12/10/17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E004-0AFD-4CCD-8384-988871CB25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582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C030-83F6-7747-A92E-2279C99E974E}" type="datetimeFigureOut">
              <a:rPr lang="fi-FI" smtClean="0"/>
              <a:t>12/10/17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F613-D214-664F-9E80-D753603DC7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63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4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here -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utu_slower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1979712" y="330548"/>
            <a:ext cx="4830546" cy="2378372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972047" y="2718048"/>
            <a:ext cx="7200353" cy="1143000"/>
          </a:xfrm>
          <a:prstGeom prst="rect">
            <a:avLst/>
          </a:prstGeom>
        </p:spPr>
        <p:txBody>
          <a:bodyPr/>
          <a:lstStyle>
            <a:lvl1pPr>
              <a:defRPr sz="2800" b="0" i="0" cap="all"/>
            </a:lvl1pPr>
          </a:lstStyle>
          <a:p>
            <a:r>
              <a:rPr lang="fi-FI" dirty="0" smtClean="0"/>
              <a:t>TITLE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47" y="3861048"/>
            <a:ext cx="7200353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lvl="0"/>
            <a:r>
              <a:rPr lang="fi-FI" dirty="0" err="1" smtClean="0"/>
              <a:t>Subtitle</a:t>
            </a:r>
            <a:endParaRPr lang="fi-FI" dirty="0" smtClean="0"/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1" hasCustomPrompt="1"/>
          </p:nvPr>
        </p:nvSpPr>
        <p:spPr>
          <a:xfrm>
            <a:off x="972047" y="4691755"/>
            <a:ext cx="7200353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fi-FI" dirty="0" err="1" smtClean="0"/>
              <a:t>Seminar</a:t>
            </a:r>
            <a:r>
              <a:rPr lang="fi-FI" dirty="0" smtClean="0"/>
              <a:t>, </a:t>
            </a:r>
            <a:r>
              <a:rPr lang="fi-FI" dirty="0" err="1" smtClean="0"/>
              <a:t>place</a:t>
            </a:r>
            <a:r>
              <a:rPr lang="fi-FI" dirty="0" smtClean="0"/>
              <a:t>, </a:t>
            </a:r>
            <a:r>
              <a:rPr lang="fi-FI" dirty="0" err="1" smtClean="0"/>
              <a:t>time</a:t>
            </a:r>
            <a:endParaRPr lang="fi-FI" dirty="0" smtClean="0"/>
          </a:p>
        </p:txBody>
      </p:sp>
      <p:sp>
        <p:nvSpPr>
          <p:cNvPr id="12" name="Tekstin paikkamerkki 9"/>
          <p:cNvSpPr>
            <a:spLocks noGrp="1"/>
          </p:cNvSpPr>
          <p:nvPr>
            <p:ph type="body" sz="quarter" idx="12" hasCustomPrompt="1"/>
          </p:nvPr>
        </p:nvSpPr>
        <p:spPr>
          <a:xfrm>
            <a:off x="972047" y="5326086"/>
            <a:ext cx="7200353" cy="911225"/>
          </a:xfrm>
          <a:prstGeom prst="rect">
            <a:avLst/>
          </a:prstGeom>
        </p:spPr>
        <p:txBody>
          <a:bodyPr vert="horz"/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fi-FI" dirty="0" err="1" smtClean="0"/>
              <a:t>Name</a:t>
            </a:r>
            <a:endParaRPr lang="fi-FI" dirty="0" smtClean="0"/>
          </a:p>
          <a:p>
            <a:pPr lvl="0"/>
            <a:r>
              <a:rPr lang="fi-FI" dirty="0" err="1" smtClean="0"/>
              <a:t>Titel</a:t>
            </a:r>
            <a:endParaRPr lang="fi-FI" dirty="0" smtClean="0"/>
          </a:p>
          <a:p>
            <a:pPr lvl="0"/>
            <a:r>
              <a:rPr lang="fi-FI" dirty="0" smtClean="0"/>
              <a:t>Project, </a:t>
            </a:r>
            <a:r>
              <a:rPr lang="fi-FI" dirty="0" err="1" smtClean="0"/>
              <a:t>organisation</a:t>
            </a:r>
            <a:r>
              <a:rPr lang="fi-FI" dirty="0" smtClean="0"/>
              <a:t>, </a:t>
            </a:r>
            <a:r>
              <a:rPr lang="fi-FI" dirty="0" err="1" smtClean="0"/>
              <a:t>contacts</a:t>
            </a:r>
            <a:r>
              <a:rPr lang="fi-FI" dirty="0" smtClean="0"/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3675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here, big logo,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utu_slower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/>
          </a:blip>
          <a:stretch>
            <a:fillRect/>
          </a:stretch>
        </p:blipFill>
        <p:spPr>
          <a:xfrm>
            <a:off x="550035" y="1448741"/>
            <a:ext cx="8043930" cy="39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827584" y="1431458"/>
            <a:ext cx="7488832" cy="623312"/>
          </a:xfrm>
          <a:prstGeom prst="rect">
            <a:avLst/>
          </a:prstGeom>
        </p:spPr>
        <p:txBody>
          <a:bodyPr vert="horz"/>
          <a:lstStyle>
            <a:lvl1pPr algn="l">
              <a:defRPr sz="2800"/>
            </a:lvl1pPr>
          </a:lstStyle>
          <a:p>
            <a:r>
              <a:rPr lang="fi-FI" dirty="0" err="1" smtClean="0"/>
              <a:t>Heading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0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827584" y="1431458"/>
            <a:ext cx="7488832" cy="623312"/>
          </a:xfrm>
          <a:prstGeom prst="rect">
            <a:avLst/>
          </a:prstGeom>
        </p:spPr>
        <p:txBody>
          <a:bodyPr vert="horz"/>
          <a:lstStyle>
            <a:lvl1pPr algn="l">
              <a:defRPr sz="2800"/>
            </a:lvl1pPr>
          </a:lstStyle>
          <a:p>
            <a:r>
              <a:rPr lang="fi-FI" dirty="0" err="1" smtClean="0"/>
              <a:t>Heading</a:t>
            </a:r>
            <a:endParaRPr lang="fi-FI" dirty="0"/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2159936"/>
            <a:ext cx="7488832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</p:txBody>
      </p:sp>
      <p:sp>
        <p:nvSpPr>
          <p:cNvPr id="12" name="Tekstin paikkamerkki 9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2612955"/>
            <a:ext cx="7488832" cy="364034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1pPr>
          </a:lstStyle>
          <a:p>
            <a:pPr lvl="0"/>
            <a:r>
              <a:rPr lang="fi-FI" dirty="0" err="1" smtClean="0"/>
              <a:t>List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021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124402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edit</a:t>
            </a:r>
            <a:r>
              <a:rPr lang="fi-FI" dirty="0" smtClean="0"/>
              <a:t> the </a:t>
            </a:r>
            <a:r>
              <a:rPr lang="fi-FI" dirty="0" err="1" smtClean="0"/>
              <a:t>style</a:t>
            </a:r>
            <a:r>
              <a:rPr lang="fi-FI" dirty="0" smtClean="0"/>
              <a:t> (</a:t>
            </a:r>
            <a:r>
              <a:rPr lang="fi-FI" dirty="0" err="1" smtClean="0"/>
              <a:t>click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2569585"/>
            <a:ext cx="4038600" cy="366772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 baseline="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- </a:t>
            </a:r>
            <a:r>
              <a:rPr lang="fi-FI" dirty="0" err="1" smtClean="0"/>
              <a:t>click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2569585"/>
            <a:ext cx="4038600" cy="366772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- </a:t>
            </a:r>
            <a:r>
              <a:rPr lang="fi-FI" dirty="0" err="1" smtClean="0"/>
              <a:t>click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15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0" y="267726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edit</a:t>
            </a:r>
            <a:r>
              <a:rPr lang="fi-FI" dirty="0" smtClean="0"/>
              <a:t> the </a:t>
            </a:r>
            <a:r>
              <a:rPr lang="fi-FI" dirty="0" err="1" smtClean="0"/>
              <a:t>style</a:t>
            </a:r>
            <a:r>
              <a:rPr lang="fi-FI" dirty="0" smtClean="0"/>
              <a:t> (</a:t>
            </a:r>
            <a:r>
              <a:rPr lang="fi-FI" dirty="0" err="1" smtClean="0"/>
              <a:t>click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3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336366"/>
            <a:ext cx="5486400" cy="3569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79433"/>
            <a:ext cx="5486400" cy="44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Picture </a:t>
            </a:r>
            <a:r>
              <a:rPr lang="fi-FI" dirty="0" err="1" smtClean="0"/>
              <a:t>text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437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2411413" y="5588000"/>
            <a:ext cx="4297362" cy="954088"/>
            <a:chOff x="1519" y="3520"/>
            <a:chExt cx="2707" cy="601"/>
          </a:xfrm>
        </p:grpSpPr>
        <p:pic>
          <p:nvPicPr>
            <p:cNvPr id="5" name="Picture 7" descr="tukkk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658"/>
              <a:ext cx="1897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logo_ffrc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3520"/>
              <a:ext cx="5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252537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81525"/>
            <a:ext cx="7775575" cy="71913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7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85"/>
            <a:ext cx="9143999" cy="6878594"/>
          </a:xfrm>
          <a:prstGeom prst="rect">
            <a:avLst/>
          </a:prstGeom>
        </p:spPr>
      </p:pic>
      <p:pic>
        <p:nvPicPr>
          <p:cNvPr id="5" name="Kuva 4" descr="ty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5" y="273173"/>
            <a:ext cx="1403217" cy="433514"/>
          </a:xfrm>
          <a:prstGeom prst="rect">
            <a:avLst/>
          </a:prstGeom>
        </p:spPr>
      </p:pic>
      <p:pic>
        <p:nvPicPr>
          <p:cNvPr id="8" name="Kuva 7" descr="TuTu_logo_engl copy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2" y="5789084"/>
            <a:ext cx="2165082" cy="7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2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2" r:id="rId5"/>
    <p:sldLayoutId id="2147483654" r:id="rId6"/>
    <p:sldLayoutId id="2147483655" r:id="rId7"/>
    <p:sldLayoutId id="2147483657" r:id="rId8"/>
    <p:sldLayoutId id="2147483661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1212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1212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1212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1212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ka.korkeakoski@utu.fi" TargetMode="Externa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5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tekstisoikio 3"/>
          <p:cNvSpPr/>
          <p:nvPr/>
        </p:nvSpPr>
        <p:spPr>
          <a:xfrm>
            <a:off x="193266" y="569640"/>
            <a:ext cx="8676294" cy="5035586"/>
          </a:xfrm>
          <a:prstGeom prst="wedgeEllipseCallout">
            <a:avLst>
              <a:gd name="adj1" fmla="val -37227"/>
              <a:gd name="adj2" fmla="val 66283"/>
            </a:avLst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1763688" y="2060848"/>
            <a:ext cx="5988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6000" b="1" dirty="0" smtClean="0">
                <a:solidFill>
                  <a:schemeClr val="bg1"/>
                </a:solidFill>
              </a:rPr>
              <a:t>QUESTIONS, COMMENTS?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8912" y="260648"/>
            <a:ext cx="8229600" cy="1143000"/>
          </a:xfrm>
        </p:spPr>
        <p:txBody>
          <a:bodyPr/>
          <a:lstStyle/>
          <a:p>
            <a:pPr algn="l"/>
            <a:r>
              <a:rPr lang="fi-FI" sz="6000" b="1" dirty="0" smtClean="0">
                <a:solidFill>
                  <a:schemeClr val="bg1"/>
                </a:solidFill>
              </a:rPr>
              <a:t>TASK 6 – PRESENT YOUR CASE &amp; </a:t>
            </a:r>
            <a:r>
              <a:rPr lang="fi-FI" sz="6000" b="1" dirty="0">
                <a:solidFill>
                  <a:schemeClr val="bg1"/>
                </a:solidFill>
              </a:rPr>
              <a:t>EXPLAIN HOW THE TEAM </a:t>
            </a:r>
            <a:r>
              <a:rPr lang="fi-FI" sz="6000" b="1" dirty="0" smtClean="0">
                <a:solidFill>
                  <a:schemeClr val="bg1"/>
                </a:solidFill>
              </a:rPr>
              <a:t>REACHED TO THE RESULTS TO THE REST OF THE AUDIENCE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 txBox="1">
            <a:spLocks/>
          </p:cNvSpPr>
          <p:nvPr/>
        </p:nvSpPr>
        <p:spPr>
          <a:xfrm>
            <a:off x="395536" y="4437112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6000" b="1" dirty="0" smtClean="0">
              <a:solidFill>
                <a:schemeClr val="bg1"/>
              </a:solidFill>
            </a:endParaRPr>
          </a:p>
          <a:p>
            <a:endParaRPr lang="fi-FI" sz="6000" b="1" dirty="0">
              <a:solidFill>
                <a:schemeClr val="bg1"/>
              </a:solidFill>
            </a:endParaRPr>
          </a:p>
          <a:p>
            <a:pPr algn="l"/>
            <a:r>
              <a:rPr lang="fi-FI" sz="6000" b="1" dirty="0" smtClean="0">
                <a:solidFill>
                  <a:schemeClr val="bg1"/>
                </a:solidFill>
              </a:rPr>
              <a:t>TASK 7- INPUT THE INFORMATION TO HOMER TO OPTIMISE THE POWER SYSTEM FOR YOUR CASE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4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err="1" smtClean="0"/>
              <a:t>Thank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you</a:t>
            </a:r>
            <a:endParaRPr lang="fi-FI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720" y="3356992"/>
            <a:ext cx="4244280" cy="2155559"/>
          </a:xfrm>
        </p:spPr>
        <p:txBody>
          <a:bodyPr/>
          <a:lstStyle/>
          <a:p>
            <a:pPr marL="0" indent="0" algn="ctr">
              <a:buNone/>
            </a:pPr>
            <a:r>
              <a:rPr lang="fi-FI" sz="2400" b="1" dirty="0" smtClean="0"/>
              <a:t>Mika Korkeakoski</a:t>
            </a:r>
          </a:p>
          <a:p>
            <a:pPr marL="0" indent="0" algn="ctr">
              <a:buNone/>
            </a:pPr>
            <a:r>
              <a:rPr lang="fi-FI" b="1" dirty="0" smtClean="0"/>
              <a:t>Finland </a:t>
            </a:r>
            <a:r>
              <a:rPr lang="fi-FI" b="1" dirty="0" err="1" smtClean="0"/>
              <a:t>Futures</a:t>
            </a:r>
            <a:r>
              <a:rPr lang="fi-FI" b="1" dirty="0" smtClean="0"/>
              <a:t> </a:t>
            </a:r>
            <a:r>
              <a:rPr lang="fi-FI" b="1" dirty="0" err="1" smtClean="0"/>
              <a:t>Research</a:t>
            </a:r>
            <a:r>
              <a:rPr lang="fi-FI" b="1" dirty="0" smtClean="0"/>
              <a:t> Centre</a:t>
            </a:r>
          </a:p>
          <a:p>
            <a:pPr marL="0" indent="0" algn="ctr">
              <a:buNone/>
            </a:pPr>
            <a:r>
              <a:rPr lang="fi-FI" b="1" dirty="0" err="1" smtClean="0"/>
              <a:t>University</a:t>
            </a:r>
            <a:r>
              <a:rPr lang="fi-FI" b="1" dirty="0" smtClean="0"/>
              <a:t> of Turku</a:t>
            </a:r>
          </a:p>
          <a:p>
            <a:pPr marL="0" indent="0" algn="ctr">
              <a:buNone/>
            </a:pPr>
            <a:r>
              <a:rPr lang="fi-FI" b="1" dirty="0" smtClean="0"/>
              <a:t>Finland</a:t>
            </a:r>
          </a:p>
          <a:p>
            <a:pPr marL="0" indent="0" algn="ctr">
              <a:buNone/>
            </a:pPr>
            <a:r>
              <a:rPr lang="fi-FI" b="1" dirty="0" err="1"/>
              <a:t>m</a:t>
            </a:r>
            <a:r>
              <a:rPr lang="fi-FI" b="1" dirty="0" err="1" smtClean="0"/>
              <a:t>ika.korkeakoski@utu.fi</a:t>
            </a:r>
            <a:endParaRPr lang="fi-FI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2211" r="7594" b="1173"/>
          <a:stretch/>
        </p:blipFill>
        <p:spPr bwMode="auto">
          <a:xfrm>
            <a:off x="0" y="1896533"/>
            <a:ext cx="4916118" cy="434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9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/>
          <p:cNvSpPr>
            <a:spLocks noGrp="1"/>
          </p:cNvSpPr>
          <p:nvPr>
            <p:ph type="title"/>
          </p:nvPr>
        </p:nvSpPr>
        <p:spPr>
          <a:xfrm>
            <a:off x="972047" y="1052736"/>
            <a:ext cx="7200353" cy="1143000"/>
          </a:xfrm>
        </p:spPr>
        <p:txBody>
          <a:bodyPr/>
          <a:lstStyle/>
          <a:p>
            <a:r>
              <a:rPr lang="fi-FI" sz="3200" b="1" dirty="0" smtClean="0">
                <a:solidFill>
                  <a:schemeClr val="bg1"/>
                </a:solidFill>
              </a:rPr>
              <a:t>Energy </a:t>
            </a:r>
            <a:r>
              <a:rPr lang="fi-FI" sz="3200" b="1" dirty="0" err="1" smtClean="0">
                <a:solidFill>
                  <a:schemeClr val="bg1"/>
                </a:solidFill>
              </a:rPr>
              <a:t>demand</a:t>
            </a:r>
            <a:r>
              <a:rPr lang="fi-FI" sz="3200" b="1" dirty="0" smtClean="0">
                <a:solidFill>
                  <a:schemeClr val="bg1"/>
                </a:solidFill>
              </a:rPr>
              <a:t> </a:t>
            </a:r>
            <a:r>
              <a:rPr lang="fi-FI" sz="3200" b="1" dirty="0" err="1" smtClean="0">
                <a:solidFill>
                  <a:schemeClr val="bg1"/>
                </a:solidFill>
              </a:rPr>
              <a:t>estimation</a:t>
            </a:r>
            <a:r>
              <a:rPr lang="fi-FI" sz="3200" b="1" dirty="0" smtClean="0">
                <a:solidFill>
                  <a:schemeClr val="bg1"/>
                </a:solidFill>
              </a:rPr>
              <a:t/>
            </a:r>
            <a:br>
              <a:rPr lang="fi-FI" sz="3200" b="1" dirty="0" smtClean="0">
                <a:solidFill>
                  <a:schemeClr val="bg1"/>
                </a:solidFill>
              </a:rPr>
            </a:br>
            <a:r>
              <a:rPr lang="fi-FI" sz="3200" b="1" dirty="0" err="1" smtClean="0">
                <a:solidFill>
                  <a:schemeClr val="bg1"/>
                </a:solidFill>
              </a:rPr>
              <a:t>Exercise</a:t>
            </a:r>
            <a:r>
              <a:rPr lang="fi-FI" sz="3200" b="1" dirty="0">
                <a:solidFill>
                  <a:schemeClr val="bg1"/>
                </a:solidFill>
              </a:rPr>
              <a:t/>
            </a:r>
            <a:br>
              <a:rPr lang="fi-FI" sz="3200" b="1" dirty="0">
                <a:solidFill>
                  <a:schemeClr val="bg1"/>
                </a:solidFill>
              </a:rPr>
            </a:br>
            <a:r>
              <a:rPr lang="fi-FI" sz="3200" b="1" dirty="0" smtClean="0">
                <a:solidFill>
                  <a:schemeClr val="bg1"/>
                </a:solidFill>
              </a:rPr>
              <a:t/>
            </a:r>
            <a:br>
              <a:rPr lang="fi-FI" sz="3200" b="1" dirty="0" smtClean="0">
                <a:solidFill>
                  <a:schemeClr val="bg1"/>
                </a:solidFill>
              </a:rPr>
            </a:br>
            <a:r>
              <a:rPr lang="fi-FI" sz="2400" b="1" dirty="0">
                <a:solidFill>
                  <a:schemeClr val="bg1"/>
                </a:solidFill>
              </a:rPr>
              <a:t/>
            </a:r>
            <a:br>
              <a:rPr lang="fi-FI" sz="2400" b="1" dirty="0">
                <a:solidFill>
                  <a:schemeClr val="bg1"/>
                </a:solidFill>
              </a:rPr>
            </a:br>
            <a:r>
              <a:rPr lang="fi-FI" sz="2400" b="1" dirty="0">
                <a:solidFill>
                  <a:schemeClr val="bg1"/>
                </a:solidFill>
              </a:rPr>
              <a:t> </a:t>
            </a:r>
            <a:r>
              <a:rPr lang="fi-FI" sz="2400" b="1" dirty="0" smtClean="0">
                <a:solidFill>
                  <a:schemeClr val="bg1"/>
                </a:solidFill>
              </a:rPr>
              <a:t>DEVELOPMENT OF ENERGY EDUCATION IN THE MEKONG REGION (DEEM)</a:t>
            </a:r>
            <a:br>
              <a:rPr lang="fi-FI" sz="2400" b="1" dirty="0" smtClean="0">
                <a:solidFill>
                  <a:schemeClr val="bg1"/>
                </a:solidFill>
              </a:rPr>
            </a:br>
            <a:r>
              <a:rPr lang="fi-FI" sz="2400" b="1" dirty="0" smtClean="0">
                <a:solidFill>
                  <a:schemeClr val="bg1"/>
                </a:solidFill>
              </a:rPr>
              <a:t>THIRD TRAINING</a:t>
            </a:r>
            <a:endParaRPr lang="fi-FI" sz="2400" b="1" dirty="0">
              <a:solidFill>
                <a:schemeClr val="bg1"/>
              </a:solidFill>
            </a:endParaRP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2000" b="1" dirty="0">
                <a:solidFill>
                  <a:srgbClr val="FFFFFF"/>
                </a:solidFill>
              </a:rPr>
              <a:t>Mr. Mika Korkeakoski </a:t>
            </a:r>
          </a:p>
          <a:p>
            <a:r>
              <a:rPr lang="fi-FI" sz="2000" b="1" dirty="0" err="1" smtClean="0">
                <a:solidFill>
                  <a:srgbClr val="FFFFFF"/>
                </a:solidFill>
              </a:rPr>
              <a:t>Development</a:t>
            </a:r>
            <a:r>
              <a:rPr lang="fi-FI" sz="2000" b="1" dirty="0" smtClean="0">
                <a:solidFill>
                  <a:srgbClr val="FFFFFF"/>
                </a:solidFill>
              </a:rPr>
              <a:t> </a:t>
            </a:r>
            <a:r>
              <a:rPr lang="fi-FI" sz="2000" b="1" dirty="0" err="1" smtClean="0">
                <a:solidFill>
                  <a:srgbClr val="FFFFFF"/>
                </a:solidFill>
              </a:rPr>
              <a:t>Director</a:t>
            </a:r>
            <a:r>
              <a:rPr lang="fi-FI" sz="2000" b="1" dirty="0" smtClean="0">
                <a:solidFill>
                  <a:srgbClr val="FFFFFF"/>
                </a:solidFill>
              </a:rPr>
              <a:t>, </a:t>
            </a:r>
            <a:r>
              <a:rPr lang="en-US" sz="2000" b="1" dirty="0">
                <a:solidFill>
                  <a:srgbClr val="FFFFFF"/>
                </a:solidFill>
              </a:rPr>
              <a:t>University of Turku, Finland</a:t>
            </a:r>
            <a:endParaRPr lang="fi-FI" sz="2000" b="1" dirty="0">
              <a:solidFill>
                <a:srgbClr val="FFFFFF"/>
              </a:solidFill>
            </a:endParaRPr>
          </a:p>
          <a:p>
            <a:r>
              <a:rPr lang="fi-FI" sz="2000" b="1" dirty="0">
                <a:solidFill>
                  <a:srgbClr val="FFFFFF"/>
                </a:solidFill>
                <a:hlinkClick r:id="rId2"/>
              </a:rPr>
              <a:t>mika.korkeakoski@utu.fi</a:t>
            </a:r>
            <a:endParaRPr lang="fi-FI" sz="2000" b="1" dirty="0">
              <a:solidFill>
                <a:srgbClr val="FFFFFF"/>
              </a:solidFill>
            </a:endParaRPr>
          </a:p>
          <a:p>
            <a:endParaRPr lang="fi-FI" dirty="0"/>
          </a:p>
        </p:txBody>
      </p:sp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04038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fi-FI" sz="3000" cap="all" dirty="0" smtClean="0"/>
              <a:t> </a:t>
            </a:r>
            <a:endParaRPr lang="fi-FI" sz="3000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180" y="548680"/>
            <a:ext cx="8579296" cy="4248472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OBJECTIVES</a:t>
            </a:r>
            <a:endParaRPr lang="fi-FI" sz="4400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fi-FI" sz="3000" b="1" cap="all" dirty="0" err="1" smtClean="0">
                <a:solidFill>
                  <a:srgbClr val="FFFFFF"/>
                </a:solidFill>
              </a:rPr>
              <a:t>Learn</a:t>
            </a:r>
            <a:r>
              <a:rPr lang="fi-FI" sz="3000" b="1" cap="all" dirty="0" smtClean="0">
                <a:solidFill>
                  <a:srgbClr val="FFFFFF"/>
                </a:solidFill>
              </a:rPr>
              <a:t> to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estimate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energy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demand</a:t>
            </a:r>
            <a:r>
              <a:rPr lang="fi-FI" sz="3000" b="1" cap="all" dirty="0" smtClean="0">
                <a:solidFill>
                  <a:srgbClr val="FFFFFF"/>
                </a:solidFill>
              </a:rPr>
              <a:t> of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villages</a:t>
            </a:r>
            <a:endParaRPr lang="fi-FI" sz="3000" b="1" cap="all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fi-FI" sz="3000" b="1" cap="all" dirty="0" err="1" smtClean="0">
                <a:solidFill>
                  <a:srgbClr val="FFFFFF"/>
                </a:solidFill>
              </a:rPr>
              <a:t>Understand</a:t>
            </a:r>
            <a:r>
              <a:rPr lang="fi-FI" sz="3000" b="1" cap="all" dirty="0" smtClean="0">
                <a:solidFill>
                  <a:srgbClr val="FFFFFF"/>
                </a:solidFill>
              </a:rPr>
              <a:t> daily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demand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profiles</a:t>
            </a:r>
            <a:r>
              <a:rPr lang="fi-FI" sz="3000" b="1" cap="all" dirty="0" smtClean="0">
                <a:solidFill>
                  <a:srgbClr val="FFFFFF"/>
                </a:solidFill>
              </a:rPr>
              <a:t> and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load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curve</a:t>
            </a:r>
            <a:r>
              <a:rPr lang="fi-FI" sz="3000" b="1" cap="all" dirty="0" smtClean="0">
                <a:solidFill>
                  <a:srgbClr val="FFFFFF"/>
                </a:solidFill>
              </a:rPr>
              <a:t> for a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village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endParaRPr lang="fi-FI" sz="3000" b="1" cap="all" dirty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fi-FI" sz="3000" b="1" cap="all" dirty="0" err="1" smtClean="0">
                <a:solidFill>
                  <a:srgbClr val="FFFFFF"/>
                </a:solidFill>
              </a:rPr>
              <a:t>Learn</a:t>
            </a:r>
            <a:r>
              <a:rPr lang="fi-FI" sz="3000" b="1" cap="all" dirty="0" smtClean="0">
                <a:solidFill>
                  <a:srgbClr val="FFFFFF"/>
                </a:solidFill>
              </a:rPr>
              <a:t> to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construct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future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energy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demand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estimations</a:t>
            </a:r>
            <a:endParaRPr lang="fi-FI" sz="3000" b="1" cap="all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fi-FI" sz="3000" b="1" cap="all" dirty="0" smtClean="0">
                <a:solidFill>
                  <a:srgbClr val="FFFFFF"/>
                </a:solidFill>
              </a:rPr>
              <a:t>Learning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by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doing</a:t>
            </a:r>
            <a:r>
              <a:rPr lang="fi-FI" sz="3000" b="1" cap="all" dirty="0" smtClean="0">
                <a:solidFill>
                  <a:srgbClr val="FFFFFF"/>
                </a:solidFill>
              </a:rPr>
              <a:t> on case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studies</a:t>
            </a:r>
            <a:endParaRPr lang="fi-FI" sz="3000" b="1" cap="all" dirty="0" smtClean="0">
              <a:solidFill>
                <a:srgbClr val="FFFFFF"/>
              </a:solidFill>
            </a:endParaRPr>
          </a:p>
          <a:p>
            <a:pPr>
              <a:buFont typeface="Wingdings" charset="2"/>
              <a:buChar char="ü"/>
            </a:pPr>
            <a:r>
              <a:rPr lang="fi-FI" sz="3000" b="1" cap="all" dirty="0" err="1" smtClean="0">
                <a:solidFill>
                  <a:srgbClr val="FFFFFF"/>
                </a:solidFill>
              </a:rPr>
              <a:t>Optimising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power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system</a:t>
            </a:r>
            <a:r>
              <a:rPr lang="fi-FI" sz="3000" b="1" cap="all" dirty="0" smtClean="0">
                <a:solidFill>
                  <a:srgbClr val="FFFFFF"/>
                </a:solidFill>
              </a:rPr>
              <a:t> with the help of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homer</a:t>
            </a:r>
            <a:r>
              <a:rPr lang="fi-FI" sz="3000" b="1" cap="all" dirty="0" smtClean="0">
                <a:solidFill>
                  <a:srgbClr val="FFFFFF"/>
                </a:solidFill>
              </a:rPr>
              <a:t> (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next</a:t>
            </a:r>
            <a:r>
              <a:rPr lang="fi-FI" sz="3000" b="1" cap="all" dirty="0" smtClean="0">
                <a:solidFill>
                  <a:srgbClr val="FFFFFF"/>
                </a:solidFill>
              </a:rPr>
              <a:t> </a:t>
            </a:r>
            <a:r>
              <a:rPr lang="fi-FI" sz="3000" b="1" cap="all" dirty="0" err="1" smtClean="0">
                <a:solidFill>
                  <a:srgbClr val="FFFFFF"/>
                </a:solidFill>
              </a:rPr>
              <a:t>training</a:t>
            </a:r>
            <a:r>
              <a:rPr lang="fi-FI" sz="3000" b="1" cap="all" dirty="0" smtClean="0">
                <a:solidFill>
                  <a:srgbClr val="FFFFFF"/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endParaRPr lang="fi-FI" sz="2800" b="1" cap="all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15300172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/>
          <a:lstStyle/>
          <a:p>
            <a:pPr algn="l"/>
            <a:r>
              <a:rPr lang="fi-FI" sz="6000" b="1" cap="all" dirty="0" smtClean="0">
                <a:solidFill>
                  <a:schemeClr val="bg1"/>
                </a:solidFill>
              </a:rPr>
              <a:t>2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cases</a:t>
            </a:r>
            <a:r>
              <a:rPr lang="fi-FI" sz="6000" b="1" cap="all" dirty="0" smtClean="0">
                <a:solidFill>
                  <a:schemeClr val="bg1"/>
                </a:solidFill>
              </a:rPr>
              <a:t>:</a:t>
            </a:r>
            <a:br>
              <a:rPr lang="fi-FI" sz="6000" b="1" cap="all" dirty="0" smtClean="0">
                <a:solidFill>
                  <a:schemeClr val="bg1"/>
                </a:solidFill>
              </a:rPr>
            </a:br>
            <a:r>
              <a:rPr lang="fi-FI" sz="6000" b="1" cap="all" dirty="0">
                <a:solidFill>
                  <a:schemeClr val="bg1"/>
                </a:solidFill>
              </a:rPr>
              <a:t/>
            </a:r>
            <a:br>
              <a:rPr lang="fi-FI" sz="6000" b="1" cap="all" dirty="0">
                <a:solidFill>
                  <a:schemeClr val="bg1"/>
                </a:solidFill>
              </a:rPr>
            </a:br>
            <a:r>
              <a:rPr lang="fi-FI" sz="6000" b="1" cap="all" dirty="0" err="1" smtClean="0">
                <a:solidFill>
                  <a:schemeClr val="bg1"/>
                </a:solidFill>
              </a:rPr>
              <a:t>Fishville</a:t>
            </a:r>
            <a:r>
              <a:rPr lang="fi-FI" sz="6000" b="1" cap="all" dirty="0" smtClean="0">
                <a:solidFill>
                  <a:schemeClr val="bg1"/>
                </a:solidFill>
              </a:rPr>
              <a:t/>
            </a:r>
            <a:br>
              <a:rPr lang="fi-FI" sz="6000" b="1" cap="all" dirty="0" smtClean="0">
                <a:solidFill>
                  <a:schemeClr val="bg1"/>
                </a:solidFill>
              </a:rPr>
            </a:br>
            <a:r>
              <a:rPr lang="fi-FI" sz="6000" b="1" cap="all" dirty="0" err="1" smtClean="0">
                <a:solidFill>
                  <a:schemeClr val="bg1"/>
                </a:solidFill>
              </a:rPr>
              <a:t>remote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ville</a:t>
            </a:r>
            <a:endParaRPr lang="fi-FI" sz="6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143000"/>
          </a:xfrm>
        </p:spPr>
        <p:txBody>
          <a:bodyPr/>
          <a:lstStyle/>
          <a:p>
            <a:pPr algn="l"/>
            <a:r>
              <a:rPr lang="fi-FI" sz="6000" b="1" cap="all" dirty="0" smtClean="0">
                <a:solidFill>
                  <a:schemeClr val="bg1"/>
                </a:solidFill>
              </a:rPr>
              <a:t>TASK 1-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Determine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smtClean="0">
                <a:solidFill>
                  <a:schemeClr val="bg1"/>
                </a:solidFill>
              </a:rPr>
              <a:t>the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most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smtClean="0">
                <a:solidFill>
                  <a:schemeClr val="bg1"/>
                </a:solidFill>
              </a:rPr>
              <a:t>common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electric</a:t>
            </a:r>
            <a:r>
              <a:rPr lang="fi-FI" sz="6000" b="1" cap="all" dirty="0" smtClean="0">
                <a:solidFill>
                  <a:schemeClr val="bg1"/>
                </a:solidFill>
              </a:rPr>
              <a:t> 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appliances</a:t>
            </a:r>
            <a:r>
              <a:rPr lang="fi-FI" sz="6000" b="1" cap="all" dirty="0" smtClean="0">
                <a:solidFill>
                  <a:schemeClr val="bg1"/>
                </a:solidFill>
              </a:rPr>
              <a:t>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relevant</a:t>
            </a:r>
            <a:r>
              <a:rPr lang="fi-FI" sz="6000" b="1" cap="all" dirty="0" smtClean="0">
                <a:solidFill>
                  <a:schemeClr val="bg1"/>
                </a:solidFill>
              </a:rPr>
              <a:t> to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your</a:t>
            </a:r>
            <a:r>
              <a:rPr lang="fi-FI" sz="6000" b="1" cap="all" dirty="0" smtClean="0">
                <a:solidFill>
                  <a:schemeClr val="bg1"/>
                </a:solidFill>
              </a:rPr>
              <a:t> case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example</a:t>
            </a:r>
            <a:endParaRPr lang="fi-FI" sz="6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3068" y="836712"/>
            <a:ext cx="8229600" cy="1143000"/>
          </a:xfrm>
        </p:spPr>
        <p:txBody>
          <a:bodyPr/>
          <a:lstStyle/>
          <a:p>
            <a:pPr algn="l"/>
            <a:r>
              <a:rPr lang="fi-FI" sz="6000" b="1" cap="all" dirty="0" smtClean="0">
                <a:solidFill>
                  <a:schemeClr val="bg1"/>
                </a:solidFill>
              </a:rPr>
              <a:t>TASK </a:t>
            </a:r>
            <a:r>
              <a:rPr lang="fi-FI" sz="6000" b="1" cap="all" dirty="0">
                <a:solidFill>
                  <a:schemeClr val="bg1"/>
                </a:solidFill>
              </a:rPr>
              <a:t>2</a:t>
            </a:r>
            <a:r>
              <a:rPr lang="fi-FI" sz="6000" b="1" cap="all" dirty="0" smtClean="0">
                <a:solidFill>
                  <a:schemeClr val="bg1"/>
                </a:solidFill>
              </a:rPr>
              <a:t>-</a:t>
            </a:r>
            <a:r>
              <a:rPr lang="fi-FI" sz="6000" b="1" cap="all" dirty="0">
                <a:solidFill>
                  <a:schemeClr val="bg1"/>
                </a:solidFill>
              </a:rPr>
              <a:t>	</a:t>
            </a:r>
            <a:r>
              <a:rPr lang="fi-FI" sz="6000" b="1" cap="all" dirty="0" err="1">
                <a:solidFill>
                  <a:schemeClr val="bg1"/>
                </a:solidFill>
              </a:rPr>
              <a:t>Estimate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electricity</a:t>
            </a:r>
            <a:r>
              <a:rPr lang="fi-FI" sz="6000" b="1" cap="all" dirty="0" smtClean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consumption</a:t>
            </a:r>
            <a:r>
              <a:rPr lang="fi-FI" sz="6000" b="1" cap="all" dirty="0">
                <a:solidFill>
                  <a:schemeClr val="bg1"/>
                </a:solidFill>
              </a:rPr>
              <a:t> of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appliances</a:t>
            </a:r>
            <a:r>
              <a:rPr lang="fi-FI" sz="6000" b="1" cap="all" dirty="0" smtClean="0">
                <a:solidFill>
                  <a:schemeClr val="bg1"/>
                </a:solidFill>
              </a:rPr>
              <a:t> &amp;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how</a:t>
            </a:r>
            <a:r>
              <a:rPr lang="fi-FI" sz="6000" b="1" cap="all" dirty="0" smtClean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many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hours</a:t>
            </a:r>
            <a:r>
              <a:rPr lang="fi-FI" sz="6000" b="1" cap="all" dirty="0">
                <a:solidFill>
                  <a:schemeClr val="bg1"/>
                </a:solidFill>
              </a:rPr>
              <a:t> per </a:t>
            </a:r>
            <a:r>
              <a:rPr lang="fi-FI" sz="6000" b="1" cap="all" dirty="0" err="1">
                <a:solidFill>
                  <a:schemeClr val="bg1"/>
                </a:solidFill>
              </a:rPr>
              <a:t>day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they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are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used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4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fi-FI" sz="6000" b="1" dirty="0" smtClean="0">
                <a:solidFill>
                  <a:schemeClr val="bg1"/>
                </a:solidFill>
              </a:rPr>
              <a:t>TASK 3- DETERMINE WHEN APPLIANCES ARE USED TO CREATE A DAILY DEMAND PROFILE AND A LOAD CURVE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fi-FI" sz="6000" b="1" dirty="0" smtClean="0">
                <a:solidFill>
                  <a:schemeClr val="bg1"/>
                </a:solidFill>
              </a:rPr>
              <a:t>TASK 4- FUTURE ENERGY DEMAND ESTIMATION</a:t>
            </a:r>
            <a:endParaRPr lang="fi-FI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92336"/>
            <a:ext cx="8229600" cy="1143000"/>
          </a:xfrm>
        </p:spPr>
        <p:txBody>
          <a:bodyPr/>
          <a:lstStyle/>
          <a:p>
            <a:pPr algn="l"/>
            <a:r>
              <a:rPr lang="fi-FI" sz="6000" b="1" cap="all" dirty="0" smtClean="0">
                <a:solidFill>
                  <a:schemeClr val="bg1"/>
                </a:solidFill>
              </a:rPr>
              <a:t>TASK 5 -</a:t>
            </a:r>
            <a:r>
              <a:rPr lang="fi-FI" sz="6000" b="1" cap="all" dirty="0">
                <a:solidFill>
                  <a:schemeClr val="bg1"/>
                </a:solidFill>
              </a:rPr>
              <a:t>	</a:t>
            </a:r>
            <a:r>
              <a:rPr lang="fi-FI" sz="6000" b="1" cap="all" dirty="0" err="1">
                <a:solidFill>
                  <a:schemeClr val="bg1"/>
                </a:solidFill>
              </a:rPr>
              <a:t>Based</a:t>
            </a:r>
            <a:r>
              <a:rPr lang="fi-FI" sz="6000" b="1" cap="all" dirty="0">
                <a:solidFill>
                  <a:schemeClr val="bg1"/>
                </a:solidFill>
              </a:rPr>
              <a:t> on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current</a:t>
            </a:r>
            <a:r>
              <a:rPr lang="fi-FI" sz="6000" b="1" cap="all" dirty="0" smtClean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situation</a:t>
            </a:r>
            <a:r>
              <a:rPr lang="fi-FI" sz="6000" b="1" cap="all" dirty="0">
                <a:solidFill>
                  <a:schemeClr val="bg1"/>
                </a:solidFill>
              </a:rPr>
              <a:t> and the </a:t>
            </a:r>
            <a:r>
              <a:rPr lang="fi-FI" sz="6000" b="1" cap="all" dirty="0" err="1">
                <a:solidFill>
                  <a:schemeClr val="bg1"/>
                </a:solidFill>
              </a:rPr>
              <a:t>load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curve</a:t>
            </a:r>
            <a:r>
              <a:rPr lang="fi-FI" sz="6000" b="1" cap="all" dirty="0">
                <a:solidFill>
                  <a:schemeClr val="bg1"/>
                </a:solidFill>
              </a:rPr>
              <a:t>, </a:t>
            </a:r>
            <a:r>
              <a:rPr lang="fi-FI" sz="6000" b="1" cap="all" dirty="0" err="1">
                <a:solidFill>
                  <a:schemeClr val="bg1"/>
                </a:solidFill>
              </a:rPr>
              <a:t>estimate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 smtClean="0">
                <a:solidFill>
                  <a:schemeClr val="bg1"/>
                </a:solidFill>
              </a:rPr>
              <a:t>potential</a:t>
            </a:r>
            <a:r>
              <a:rPr lang="fi-FI" sz="6000" b="1" cap="all" dirty="0" smtClean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options</a:t>
            </a:r>
            <a:r>
              <a:rPr lang="fi-FI" sz="6000" b="1" cap="all" dirty="0">
                <a:solidFill>
                  <a:schemeClr val="bg1"/>
                </a:solidFill>
              </a:rPr>
              <a:t> for </a:t>
            </a:r>
            <a:r>
              <a:rPr lang="fi-FI" sz="6000" b="1" cap="all" dirty="0" err="1">
                <a:solidFill>
                  <a:schemeClr val="bg1"/>
                </a:solidFill>
              </a:rPr>
              <a:t>power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system</a:t>
            </a:r>
            <a:r>
              <a:rPr lang="fi-FI" sz="6000" b="1" cap="all" dirty="0">
                <a:solidFill>
                  <a:schemeClr val="bg1"/>
                </a:solidFill>
              </a:rPr>
              <a:t> </a:t>
            </a:r>
            <a:r>
              <a:rPr lang="fi-FI" sz="6000" b="1" cap="all" dirty="0" err="1">
                <a:solidFill>
                  <a:schemeClr val="bg1"/>
                </a:solidFill>
              </a:rPr>
              <a:t>configuration</a:t>
            </a:r>
            <a:endParaRPr lang="fi-FI" sz="60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frc-slide2012">
  <a:themeElements>
    <a:clrScheme name="TuTu">
      <a:dk1>
        <a:srgbClr val="424242"/>
      </a:dk1>
      <a:lt1>
        <a:sysClr val="window" lastClr="FFFFFF"/>
      </a:lt1>
      <a:dk2>
        <a:srgbClr val="1F497D"/>
      </a:dk2>
      <a:lt2>
        <a:srgbClr val="EEECE1"/>
      </a:lt2>
      <a:accent1>
        <a:srgbClr val="0056B0"/>
      </a:accent1>
      <a:accent2>
        <a:srgbClr val="1790D0"/>
      </a:accent2>
      <a:accent3>
        <a:srgbClr val="9BBB59"/>
      </a:accent3>
      <a:accent4>
        <a:srgbClr val="1C9F9A"/>
      </a:accent4>
      <a:accent5>
        <a:srgbClr val="4BACC6"/>
      </a:accent5>
      <a:accent6>
        <a:srgbClr val="F7C32B"/>
      </a:accent6>
      <a:hlink>
        <a:srgbClr val="0000FF"/>
      </a:hlink>
      <a:folHlink>
        <a:srgbClr val="D22217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ffrc-slide2012</Template>
  <TotalTime>73964</TotalTime>
  <Words>166</Words>
  <Application>Microsoft Macintosh PowerPoint</Application>
  <PresentationFormat>Näytössä katseltava diaesitys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ffrc-slide2012</vt:lpstr>
      <vt:lpstr>PowerPoint-esitys</vt:lpstr>
      <vt:lpstr>Energy demand estimation Exercise    DEVELOPMENT OF ENERGY EDUCATION IN THE MEKONG REGION (DEEM) THIRD TRAINING</vt:lpstr>
      <vt:lpstr> </vt:lpstr>
      <vt:lpstr>2 cases:  Fishville remoteville</vt:lpstr>
      <vt:lpstr>TASK 1- Determine the most common electric  appliances relevant to your case example</vt:lpstr>
      <vt:lpstr>TASK 2- Estimate electricity consumption of appliances &amp; how many hours per day they are used </vt:lpstr>
      <vt:lpstr>TASK 3- DETERMINE WHEN APPLIANCES ARE USED TO CREATE A DAILY DEMAND PROFILE AND A LOAD CURVE</vt:lpstr>
      <vt:lpstr>TASK 4- FUTURE ENERGY DEMAND ESTIMATION</vt:lpstr>
      <vt:lpstr>TASK 5 - Based on current situation and the load curve, estimate potential options for power system configuration</vt:lpstr>
      <vt:lpstr>PowerPoint-esitys</vt:lpstr>
      <vt:lpstr>TASK 6 – PRESENT YOUR CASE &amp; EXPLAIN HOW THE TEAM REACHED TO THE RESULTS TO THE REST OF THE AUDIENCE</vt:lpstr>
      <vt:lpstr>PowerPoint-esitys</vt:lpstr>
      <vt:lpstr>Thank you</vt:lpstr>
      <vt:lpstr>PowerPoint-esitys</vt:lpstr>
    </vt:vector>
  </TitlesOfParts>
  <Company>University of Turku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Jyrki Luukkanen</dc:creator>
  <cp:lastModifiedBy>Mika Korkeakoski</cp:lastModifiedBy>
  <cp:revision>286</cp:revision>
  <cp:lastPrinted>2017-02-24T02:09:01Z</cp:lastPrinted>
  <dcterms:created xsi:type="dcterms:W3CDTF">2014-02-18T04:30:04Z</dcterms:created>
  <dcterms:modified xsi:type="dcterms:W3CDTF">2017-10-16T02:56:36Z</dcterms:modified>
</cp:coreProperties>
</file>